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4.jpg" ContentType="image/jpeg"/>
  <Override PartName="/ppt/media/image16.jpg" ContentType="image/jpeg"/>
  <Override PartName="/ppt/media/image17.jpg" ContentType="image/jpeg"/>
  <Override PartName="/ppt/media/image23.jpg" ContentType="image/jpeg"/>
  <Override PartName="/ppt/media/image24.jpg" ContentType="image/jpeg"/>
  <Override PartName="/ppt/media/image26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9" r:id="rId3"/>
    <p:sldId id="258" r:id="rId4"/>
    <p:sldId id="260" r:id="rId5"/>
    <p:sldId id="290" r:id="rId6"/>
    <p:sldId id="261" r:id="rId7"/>
    <p:sldId id="264" r:id="rId8"/>
    <p:sldId id="282" r:id="rId9"/>
    <p:sldId id="283" r:id="rId10"/>
    <p:sldId id="278" r:id="rId11"/>
    <p:sldId id="293" r:id="rId12"/>
    <p:sldId id="291" r:id="rId13"/>
    <p:sldId id="294" r:id="rId14"/>
    <p:sldId id="284" r:id="rId15"/>
    <p:sldId id="288" r:id="rId16"/>
    <p:sldId id="287" r:id="rId17"/>
    <p:sldId id="289" r:id="rId18"/>
    <p:sldId id="296" r:id="rId19"/>
  </p:sldIdLst>
  <p:sldSz cx="12192000" cy="6858000"/>
  <p:notesSz cx="6858000" cy="9144000"/>
  <p:embeddedFontLst>
    <p:embeddedFont>
      <p:font typeface="a타이틀고딕2" panose="02020600000000000000" pitchFamily="18" charset="-127"/>
      <p:regular r:id="rId22"/>
    </p:embeddedFont>
    <p:embeddedFont>
      <p:font typeface="a타이틀고딕3" panose="02020600000000000000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552"/>
    <a:srgbClr val="E35E63"/>
    <a:srgbClr val="EDEDED"/>
    <a:srgbClr val="A2C73B"/>
    <a:srgbClr val="DD1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6400" autoAdjust="0"/>
  </p:normalViewPr>
  <p:slideViewPr>
    <p:cSldViewPr snapToGrid="0">
      <p:cViewPr varScale="1">
        <p:scale>
          <a:sx n="114" d="100"/>
          <a:sy n="114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5BB6F4E-2A48-4EF8-B212-55FDF39309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7C833B-A3F2-4F31-B932-307A47402C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74BE2-A1E0-4565-854F-38D4872388C6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AE8780-1886-4BD9-8A8A-A09A3A0C73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68C449-3A86-4C28-9A81-02578F21FF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AD7BB-BA15-4596-ADEA-F9DA03E38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020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284A2-C62D-4E16-8E71-3A233F6BEC2F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73EFA-0F7A-4F7F-8D5A-B4F8D616E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0888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1C795-2940-43D7-90B9-26EDA7CF0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3BF5F6-8741-42C8-8956-9A1C49EF1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EE94FB-4DC7-40E6-BA85-453FF31ED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93658-252C-4FA6-8259-460CB5523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6849D8-02A9-4B93-A8EF-609E60CC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0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26A02-2CA6-4A16-8B74-E08E51F5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9DE5BE-834C-4CE5-A7D2-69B46BBED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92FCF-9111-4E8B-B88C-BAEB8E94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57BC13-AB78-4758-895A-24BB94A35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03636-38ED-4C6D-9B2B-EBBCDD6E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91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4A1E41-9669-49C6-B006-47E516BA2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9CF770-A032-41AF-9082-FF60BC18A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315A4-B040-49F5-99BE-FCC4EF4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FF79F-AAFE-4B75-8FBA-8577049A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1D8F7-7D28-480B-B346-C1B89E87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3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72965-D5E8-4D1F-8E7B-B89E9DEA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E71D4-F00F-4676-9F0C-3334CE46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AEC98-90BE-4ECF-B1D0-BD46B224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2333F-5CB1-4245-8BD2-10FE2384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CE73A-1FB6-4582-8D94-D15ABF7C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890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A5E79-5346-4238-96EA-EFC96CF8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6A5AA4-49F2-43DE-A81F-30E191B92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0FD94-3A8E-4E4F-AD0C-9E951AB6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AC4EC-07A8-46DC-A6F0-4895BC81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D3092F-A46D-4E41-8051-74F249E7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8F95C-D822-4795-A9B7-9D98FBB5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D08AF-0912-4DB9-9758-F85E81971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012AB0-DB33-4F7D-8C42-F6C4D5654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32088C-5E38-44C6-85D3-2903B3884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78DA85-7AD2-48FC-B2E3-DDB3D86C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035F3-1AA5-481D-A1EF-08C3F300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6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58EBD-07A4-441C-89C1-EA8C660D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1180E6-0B18-415A-AA8B-3C78BD4E8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7840F6-285E-413F-834C-7F8BDEA11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6516AC-BAD6-4806-B87D-3DA8FD7E7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7BA3C8-0EF7-4D0C-9B62-F3FAB2C39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48C1B4-402D-4D0A-BF71-97568F8E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B4F5C8-09BA-41A6-932D-B7C05EDB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3C859E-1C31-4019-8463-A412FED8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7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4E1D3-3556-48A5-AC15-BAC85A5E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D83B84-91D5-4768-8CD5-AC22B27B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9B6D26-8068-4E4D-A7D2-36B51D51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7E01E3-98A9-4C9A-A13C-B2FDDD0C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8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F556C8-1B63-43D0-8912-F9E49A7B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596C03-8332-42FF-A30A-65F11754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084E71-B388-40C1-AAB3-CA853557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4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80870-6CC1-4597-A61A-FC4C0440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42003-1D73-4273-9947-B1034A3FD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39E71C-AFEF-4E01-88CE-12D1231A1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09E607-78FC-441D-A05F-A4D2D6D8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4890E8-7295-4FE5-BF62-C00D70E01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B1ECA-DF95-4A35-9E05-1FD733E4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1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7562B-8DFF-4DCF-A6DF-0B8D41EA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6E626F-ECEE-44FD-BCEA-2CC9F15FBD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93F892-1144-47F9-9DA9-2C980FDA2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BD7C5-2415-4B04-9892-556E5143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ED1E9C-9794-4A40-B8C7-97E27606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01182-9AEF-49BC-86A2-7F5146D4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87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DF22C-4ED8-4C3B-B66B-82D22441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7D0E3E-CC5E-4177-93B5-AEE181D4D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C46AC-9380-4A82-9AD8-7196BE77A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553A8-39E4-4CC2-80EE-B303343B097B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75240-2A49-473D-A4AA-280414291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EA3C6-2ACF-4AAA-9DD0-C9C2D2AD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83306-8063-4E5C-A2FF-A01C1F524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01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D75CF2-1092-4289-BEBB-6068ECFDEB2E}"/>
              </a:ext>
            </a:extLst>
          </p:cNvPr>
          <p:cNvGrpSpPr/>
          <p:nvPr/>
        </p:nvGrpSpPr>
        <p:grpSpPr>
          <a:xfrm>
            <a:off x="0" y="340103"/>
            <a:ext cx="6177793" cy="6177793"/>
            <a:chOff x="276833" y="680205"/>
            <a:chExt cx="6177793" cy="617779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03ECCAD-5DDB-437D-8BA3-C08D8242E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833" y="680205"/>
              <a:ext cx="6177793" cy="6177793"/>
            </a:xfrm>
            <a:prstGeom prst="rect">
              <a:avLst/>
            </a:prstGeom>
          </p:spPr>
        </p:pic>
        <p:pic>
          <p:nvPicPr>
            <p:cNvPr id="1026" name="Picture 2" descr="Honeywell">
              <a:extLst>
                <a:ext uri="{FF2B5EF4-FFF2-40B4-BE49-F238E27FC236}">
                  <a16:creationId xmlns:a16="http://schemas.microsoft.com/office/drawing/2014/main" id="{5E95AC11-F3D5-40F9-BFA1-2E8B20761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118" y="3200400"/>
              <a:ext cx="1419225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4824953" y="1377771"/>
            <a:ext cx="7018267" cy="4102459"/>
            <a:chOff x="4824953" y="1378506"/>
            <a:chExt cx="7018267" cy="4102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2CC4A1-8AC3-46D2-B9C6-DD0D37F060F4}"/>
                </a:ext>
              </a:extLst>
            </p:cNvPr>
            <p:cNvSpPr txBox="1"/>
            <p:nvPr/>
          </p:nvSpPr>
          <p:spPr>
            <a:xfrm>
              <a:off x="4824953" y="1378506"/>
              <a:ext cx="701826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rgbClr val="254552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온도 </a:t>
              </a:r>
              <a:r>
                <a:rPr lang="ko-KR" altLang="en-US" sz="6000" dirty="0" err="1">
                  <a:solidFill>
                    <a:srgbClr val="254552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챔버</a:t>
              </a:r>
              <a:endParaRPr lang="en-US" altLang="ko-KR" sz="6000" dirty="0">
                <a:solidFill>
                  <a:srgbClr val="25455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254552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원격 제어 시스템 개발</a:t>
              </a:r>
              <a:endParaRPr lang="en-US" altLang="ko-KR" sz="6000" dirty="0">
                <a:solidFill>
                  <a:srgbClr val="25455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531A2B-76EA-4A9C-B074-06AEB4CD6903}"/>
                </a:ext>
              </a:extLst>
            </p:cNvPr>
            <p:cNvSpPr txBox="1"/>
            <p:nvPr/>
          </p:nvSpPr>
          <p:spPr>
            <a:xfrm>
              <a:off x="5549509" y="4957745"/>
              <a:ext cx="62937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전자공학과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A2C73B"/>
                  </a:highlight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권순석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남승주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 임지호 전용아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4CD63-B420-4EFF-94C8-15C47FBFD390}"/>
              </a:ext>
            </a:extLst>
          </p:cNvPr>
          <p:cNvSpPr/>
          <p:nvPr/>
        </p:nvSpPr>
        <p:spPr>
          <a:xfrm>
            <a:off x="0" y="6517896"/>
            <a:ext cx="12192000" cy="340104"/>
          </a:xfrm>
          <a:prstGeom prst="rect">
            <a:avLst/>
          </a:prstGeom>
          <a:solidFill>
            <a:srgbClr val="A2C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B4FF53-5731-441D-A778-A3C753BF3D62}"/>
              </a:ext>
            </a:extLst>
          </p:cNvPr>
          <p:cNvSpPr/>
          <p:nvPr/>
        </p:nvSpPr>
        <p:spPr>
          <a:xfrm>
            <a:off x="0" y="-1"/>
            <a:ext cx="12192000" cy="340104"/>
          </a:xfrm>
          <a:prstGeom prst="rect">
            <a:avLst/>
          </a:prstGeom>
          <a:solidFill>
            <a:srgbClr val="A2C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895ABC-5F8F-426D-AD23-B169E24D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83306-8063-4E5C-A2FF-A01C1F52497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64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04130" y="1760922"/>
            <a:ext cx="9697767" cy="3336156"/>
            <a:chOff x="2332128" y="2231547"/>
            <a:chExt cx="9697767" cy="333615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128" y="2231547"/>
              <a:ext cx="4173914" cy="144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144" y="2231547"/>
              <a:ext cx="2736002" cy="144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9748" y="2231547"/>
              <a:ext cx="2350147" cy="144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232222" y="4490485"/>
              <a:ext cx="81131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여러 장비들이 서로 통신하기 위해</a:t>
              </a:r>
              <a:endPara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여러가지 프로그래밍 언어가 </a:t>
              </a:r>
              <a:r>
                <a:rPr lang="ko-KR" altLang="en-US" sz="3200" dirty="0">
                  <a:solidFill>
                    <a:srgbClr val="E35E63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복합적</a:t>
              </a:r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으로 사용됨</a:t>
              </a:r>
              <a:endPara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2920623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해결 과정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E963957-26C9-4953-A461-54E251E7E6FF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363383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3343073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해결 과정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D3F28D4-5358-4555-A1C2-1D6FABA423DF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개발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51DF15-FDD9-48AB-BB87-2FDD8DE52C7A}"/>
              </a:ext>
            </a:extLst>
          </p:cNvPr>
          <p:cNvGrpSpPr/>
          <p:nvPr/>
        </p:nvGrpSpPr>
        <p:grpSpPr>
          <a:xfrm>
            <a:off x="3304185" y="606043"/>
            <a:ext cx="4193841" cy="5645915"/>
            <a:chOff x="2615620" y="614664"/>
            <a:chExt cx="4193841" cy="564591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6A3ACF6-BBE8-4B76-8998-527928BCF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620" y="2658905"/>
              <a:ext cx="2015103" cy="360167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166B7BA-3CA4-4071-8B02-F49CE6B87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172" y="614664"/>
              <a:ext cx="4193289" cy="202760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B8575EC-6A45-4E6C-9DB0-E87E0E63E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7297" y="2658905"/>
              <a:ext cx="2162164" cy="360167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BF6076-5FCC-4C81-8A3E-7865E09E3350}"/>
              </a:ext>
            </a:extLst>
          </p:cNvPr>
          <p:cNvSpPr txBox="1"/>
          <p:nvPr/>
        </p:nvSpPr>
        <p:spPr>
          <a:xfrm>
            <a:off x="2573151" y="2244500"/>
            <a:ext cx="58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35E63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link</a:t>
            </a:r>
            <a:endParaRPr lang="ko-KR" altLang="en-US" dirty="0">
              <a:solidFill>
                <a:srgbClr val="E35E63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B9B7F6F-EA10-4BA7-BBE0-3611128BE12C}"/>
              </a:ext>
            </a:extLst>
          </p:cNvPr>
          <p:cNvSpPr/>
          <p:nvPr/>
        </p:nvSpPr>
        <p:spPr>
          <a:xfrm>
            <a:off x="3216564" y="2250891"/>
            <a:ext cx="626921" cy="382760"/>
          </a:xfrm>
          <a:prstGeom prst="ellipse">
            <a:avLst/>
          </a:prstGeom>
          <a:noFill/>
          <a:ln w="25400">
            <a:solidFill>
              <a:srgbClr val="E35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61481D-97FB-4E2A-908F-0F89DC57D102}"/>
              </a:ext>
            </a:extLst>
          </p:cNvPr>
          <p:cNvSpPr txBox="1"/>
          <p:nvPr/>
        </p:nvSpPr>
        <p:spPr>
          <a:xfrm>
            <a:off x="7997557" y="4852443"/>
            <a:ext cx="3735318" cy="954107"/>
          </a:xfrm>
          <a:prstGeom prst="rect">
            <a:avLst/>
          </a:prstGeom>
          <a:solidFill>
            <a:srgbClr val="E35E63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목표한 대로 작동은 가능</a:t>
            </a:r>
            <a:endParaRPr lang="en-US" altLang="ko-KR" sz="28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</a:t>
            </a:r>
            <a:r>
              <a:rPr lang="en-US" altLang="ko-KR" sz="28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보완할 점 발견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236FCF-19E2-439E-B39C-7DB9DBD68814}"/>
              </a:ext>
            </a:extLst>
          </p:cNvPr>
          <p:cNvGrpSpPr/>
          <p:nvPr/>
        </p:nvGrpSpPr>
        <p:grpSpPr>
          <a:xfrm>
            <a:off x="7997557" y="1051450"/>
            <a:ext cx="3395481" cy="3159664"/>
            <a:chOff x="8167476" y="849334"/>
            <a:chExt cx="3395481" cy="315966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B99A9DA-D9D2-499B-8E61-039E15FCC793}"/>
                </a:ext>
              </a:extLst>
            </p:cNvPr>
            <p:cNvGrpSpPr/>
            <p:nvPr/>
          </p:nvGrpSpPr>
          <p:grpSpPr>
            <a:xfrm>
              <a:off x="8167476" y="2965274"/>
              <a:ext cx="3395481" cy="1043724"/>
              <a:chOff x="8167476" y="2965274"/>
              <a:chExt cx="3395481" cy="1043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2CE1FE-DD4F-4AAF-A9FF-2CB552760A63}"/>
                  </a:ext>
                </a:extLst>
              </p:cNvPr>
              <p:cNvSpPr txBox="1"/>
              <p:nvPr/>
            </p:nvSpPr>
            <p:spPr>
              <a:xfrm>
                <a:off x="8167476" y="2965274"/>
                <a:ext cx="33954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다른 페이지 링크 추가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8421A85-3613-4D03-8952-15E9633B1994}"/>
                  </a:ext>
                </a:extLst>
              </p:cNvPr>
              <p:cNvGrpSpPr/>
              <p:nvPr/>
            </p:nvGrpSpPr>
            <p:grpSpPr>
              <a:xfrm>
                <a:off x="8292372" y="3485778"/>
                <a:ext cx="2873566" cy="523220"/>
                <a:chOff x="8381185" y="4114016"/>
                <a:chExt cx="2873566" cy="523220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4429CB0-9CAD-4D78-B286-D8233D4D8165}"/>
                    </a:ext>
                  </a:extLst>
                </p:cNvPr>
                <p:cNvSpPr txBox="1"/>
                <p:nvPr/>
              </p:nvSpPr>
              <p:spPr>
                <a:xfrm>
                  <a:off x="8617491" y="4114016"/>
                  <a:ext cx="2637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서로 이동이 가능</a:t>
                  </a:r>
                </a:p>
              </p:txBody>
            </p:sp>
            <p:sp>
              <p:nvSpPr>
                <p:cNvPr id="37" name="갈매기형 수장 31">
                  <a:extLst>
                    <a:ext uri="{FF2B5EF4-FFF2-40B4-BE49-F238E27FC236}">
                      <a16:creationId xmlns:a16="http://schemas.microsoft.com/office/drawing/2014/main" id="{0528C6EB-7B56-4DEF-8852-752E59B3750A}"/>
                    </a:ext>
                  </a:extLst>
                </p:cNvPr>
                <p:cNvSpPr/>
                <p:nvPr/>
              </p:nvSpPr>
              <p:spPr>
                <a:xfrm>
                  <a:off x="8381185" y="4169617"/>
                  <a:ext cx="236306" cy="412017"/>
                </a:xfrm>
                <a:prstGeom prst="chevron">
                  <a:avLst/>
                </a:prstGeom>
                <a:solidFill>
                  <a:srgbClr val="E35E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76B2085-D947-4CB7-BE85-86D66002E58E}"/>
                </a:ext>
              </a:extLst>
            </p:cNvPr>
            <p:cNvGrpSpPr/>
            <p:nvPr/>
          </p:nvGrpSpPr>
          <p:grpSpPr>
            <a:xfrm>
              <a:off x="8167476" y="849334"/>
              <a:ext cx="2897474" cy="1474611"/>
              <a:chOff x="8167476" y="849334"/>
              <a:chExt cx="2897474" cy="14746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CC1546-A046-4D0C-9D7A-08CB8D755A13}"/>
                  </a:ext>
                </a:extLst>
              </p:cNvPr>
              <p:cNvSpPr txBox="1"/>
              <p:nvPr/>
            </p:nvSpPr>
            <p:spPr>
              <a:xfrm>
                <a:off x="8167476" y="849334"/>
                <a:ext cx="268214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스트리밍 영상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데이터 입력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·</a:t>
                </a: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출력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19886A9-4D66-4673-BE4C-97ED52FD13C3}"/>
                  </a:ext>
                </a:extLst>
              </p:cNvPr>
              <p:cNvGrpSpPr/>
              <p:nvPr/>
            </p:nvGrpSpPr>
            <p:grpSpPr>
              <a:xfrm>
                <a:off x="8292372" y="1800725"/>
                <a:ext cx="2772578" cy="523220"/>
                <a:chOff x="8341214" y="2690793"/>
                <a:chExt cx="2772578" cy="523220"/>
              </a:xfrm>
            </p:grpSpPr>
            <p:sp>
              <p:nvSpPr>
                <p:cNvPr id="33" name="갈매기형 수장 31">
                  <a:extLst>
                    <a:ext uri="{FF2B5EF4-FFF2-40B4-BE49-F238E27FC236}">
                      <a16:creationId xmlns:a16="http://schemas.microsoft.com/office/drawing/2014/main" id="{49C1EBDE-9372-49B7-88CD-81F8266BC0A3}"/>
                    </a:ext>
                  </a:extLst>
                </p:cNvPr>
                <p:cNvSpPr/>
                <p:nvPr/>
              </p:nvSpPr>
              <p:spPr>
                <a:xfrm>
                  <a:off x="8341214" y="2746395"/>
                  <a:ext cx="236306" cy="412017"/>
                </a:xfrm>
                <a:prstGeom prst="chevron">
                  <a:avLst/>
                </a:prstGeom>
                <a:solidFill>
                  <a:srgbClr val="E35E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EAF7954-33F5-497C-A21F-8AF757DF4FF5}"/>
                    </a:ext>
                  </a:extLst>
                </p:cNvPr>
                <p:cNvSpPr txBox="1"/>
                <p:nvPr/>
              </p:nvSpPr>
              <p:spPr>
                <a:xfrm>
                  <a:off x="8577520" y="2690793"/>
                  <a:ext cx="25362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웹페이지로 구현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5293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436935" y="374533"/>
            <a:ext cx="9432156" cy="523220"/>
            <a:chOff x="2234497" y="330643"/>
            <a:chExt cx="9432156" cy="52322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492D12-864C-4F7A-8FCC-5446703C4DBB}"/>
                </a:ext>
              </a:extLst>
            </p:cNvPr>
            <p:cNvSpPr/>
            <p:nvPr/>
          </p:nvSpPr>
          <p:spPr>
            <a:xfrm>
              <a:off x="2234497" y="330643"/>
              <a:ext cx="472634" cy="523220"/>
            </a:xfrm>
            <a:prstGeom prst="rect">
              <a:avLst/>
            </a:prstGeom>
            <a:solidFill>
              <a:srgbClr val="106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ko-KR" sz="28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1</a:t>
              </a:r>
              <a:endParaRPr lang="ko-KR" altLang="en-US" sz="2800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27374" y="330643"/>
              <a:ext cx="8839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스트리밍 영상과 현재 데이터 상태를 한 눈에 확인할 수 없음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436935" y="1267378"/>
            <a:ext cx="9432156" cy="4384800"/>
            <a:chOff x="2436935" y="1155764"/>
            <a:chExt cx="9432156" cy="4384800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935" y="1155764"/>
              <a:ext cx="2466450" cy="4384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161" y="1157491"/>
              <a:ext cx="2465478" cy="43830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304" y="1155764"/>
              <a:ext cx="2495787" cy="43848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2" name="덧셈 기호 1"/>
            <p:cNvSpPr/>
            <p:nvPr/>
          </p:nvSpPr>
          <p:spPr>
            <a:xfrm>
              <a:off x="4946213" y="3192809"/>
              <a:ext cx="560161" cy="560161"/>
            </a:xfrm>
            <a:prstGeom prst="mathPlus">
              <a:avLst/>
            </a:prstGeom>
            <a:solidFill>
              <a:srgbClr val="E3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등호 2"/>
            <p:cNvSpPr/>
            <p:nvPr/>
          </p:nvSpPr>
          <p:spPr>
            <a:xfrm>
              <a:off x="8371083" y="3192809"/>
              <a:ext cx="647776" cy="560161"/>
            </a:xfrm>
            <a:prstGeom prst="mathEqual">
              <a:avLst/>
            </a:prstGeom>
            <a:solidFill>
              <a:srgbClr val="E3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79055" y="6021803"/>
            <a:ext cx="8747917" cy="461665"/>
            <a:chOff x="2673252" y="5977913"/>
            <a:chExt cx="8747917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2884858" y="5977913"/>
              <a:ext cx="8536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영상 페이지와 데이터 테이블을 자바스크립트로 하나로 묶어서 표현</a:t>
              </a: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673252" y="5998708"/>
              <a:ext cx="236306" cy="412017"/>
            </a:xfrm>
            <a:prstGeom prst="chevron">
              <a:avLst/>
            </a:prstGeom>
            <a:solidFill>
              <a:srgbClr val="E3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3804738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해결 과정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83" name="그룹 82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84" name="그룹 83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86" name="그룹 85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CEECD42-FD28-4A7D-AE24-CBBF89E0B94D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046371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436935" y="374533"/>
            <a:ext cx="8528063" cy="523220"/>
            <a:chOff x="2234497" y="330643"/>
            <a:chExt cx="8528063" cy="52322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492D12-864C-4F7A-8FCC-5446703C4DBB}"/>
                </a:ext>
              </a:extLst>
            </p:cNvPr>
            <p:cNvSpPr/>
            <p:nvPr/>
          </p:nvSpPr>
          <p:spPr>
            <a:xfrm>
              <a:off x="2234497" y="330643"/>
              <a:ext cx="472634" cy="523220"/>
            </a:xfrm>
            <a:prstGeom prst="rect">
              <a:avLst/>
            </a:prstGeom>
            <a:solidFill>
              <a:srgbClr val="106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ko-KR" sz="28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2</a:t>
              </a:r>
              <a:endParaRPr lang="ko-KR" altLang="en-US" sz="2800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27374" y="330643"/>
              <a:ext cx="79351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웹페이지가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열려있을 때만 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PUSH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알림을 받을 수 있음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863212" y="6021803"/>
            <a:ext cx="8579602" cy="461665"/>
            <a:chOff x="2673252" y="5977913"/>
            <a:chExt cx="8579602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2884858" y="5977913"/>
              <a:ext cx="836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본래 </a:t>
              </a:r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웹페이지를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통해 보내던 방식을 </a:t>
              </a:r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파이썬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코드로 보내도록 수정</a:t>
              </a: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2673252" y="5998708"/>
              <a:ext cx="236306" cy="412017"/>
            </a:xfrm>
            <a:prstGeom prst="chevron">
              <a:avLst/>
            </a:prstGeom>
            <a:solidFill>
              <a:srgbClr val="E3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9" b="1789"/>
          <a:stretch/>
        </p:blipFill>
        <p:spPr>
          <a:xfrm>
            <a:off x="2907092" y="1338425"/>
            <a:ext cx="3310635" cy="424270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" r="1037" b="599"/>
          <a:stretch/>
        </p:blipFill>
        <p:spPr>
          <a:xfrm>
            <a:off x="7832999" y="1337578"/>
            <a:ext cx="3565936" cy="42444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55493" y="3233746"/>
            <a:ext cx="739739" cy="452063"/>
          </a:xfrm>
          <a:prstGeom prst="rightArrow">
            <a:avLst/>
          </a:prstGeom>
          <a:solidFill>
            <a:srgbClr val="E35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7092" y="2771410"/>
            <a:ext cx="3310635" cy="1376737"/>
          </a:xfrm>
          <a:prstGeom prst="rect">
            <a:avLst/>
          </a:prstGeom>
          <a:solidFill>
            <a:srgbClr val="EDEDE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7828958" y="2771410"/>
            <a:ext cx="3569977" cy="1376737"/>
          </a:xfrm>
          <a:prstGeom prst="rect">
            <a:avLst/>
          </a:prstGeom>
          <a:solidFill>
            <a:srgbClr val="EDEDE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26572" y="3198168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n w="6350">
                  <a:noFill/>
                </a:ln>
                <a:solidFill>
                  <a:srgbClr val="E35E6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웹페이지</a:t>
            </a:r>
            <a:r>
              <a:rPr lang="en-US" altLang="ko-KR" sz="2800" dirty="0">
                <a:ln w="6350">
                  <a:noFill/>
                </a:ln>
                <a:solidFill>
                  <a:srgbClr val="E35E6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</a:t>
            </a:r>
            <a:r>
              <a:rPr lang="en-US" altLang="ko-KR" sz="2800" dirty="0" err="1">
                <a:ln w="6350">
                  <a:noFill/>
                </a:ln>
                <a:solidFill>
                  <a:srgbClr val="E35E6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php</a:t>
            </a:r>
            <a:r>
              <a:rPr lang="en-US" altLang="ko-KR" sz="2800" dirty="0">
                <a:ln w="6350">
                  <a:noFill/>
                </a:ln>
                <a:solidFill>
                  <a:srgbClr val="E35E6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) </a:t>
            </a:r>
            <a:r>
              <a:rPr lang="ko-KR" altLang="en-US" sz="2800" dirty="0">
                <a:ln w="6350">
                  <a:noFill/>
                </a:ln>
                <a:solidFill>
                  <a:srgbClr val="E35E6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코드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662404" y="3198168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n w="6350">
                  <a:noFill/>
                </a:ln>
                <a:solidFill>
                  <a:srgbClr val="E35E6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파이썬</a:t>
            </a:r>
            <a:r>
              <a:rPr lang="ko-KR" altLang="en-US" sz="2800" dirty="0">
                <a:ln w="6350">
                  <a:noFill/>
                </a:ln>
                <a:solidFill>
                  <a:srgbClr val="E35E6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코드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3804738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해결 과정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70" name="그룹 69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73" name="그룹 72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9DA23D9-BEEE-416C-956A-0B67758E0C73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01317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685612" y="434329"/>
            <a:ext cx="6934801" cy="6021541"/>
            <a:chOff x="3501528" y="322277"/>
            <a:chExt cx="7071893" cy="614057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528" y="322277"/>
              <a:ext cx="3454075" cy="61405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776095" y="1665529"/>
              <a:ext cx="6140578" cy="3454075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4473798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최종 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17068" y="1222626"/>
            <a:ext cx="2377144" cy="2532058"/>
          </a:xfrm>
          <a:prstGeom prst="ellipse">
            <a:avLst/>
          </a:prstGeom>
          <a:noFill/>
          <a:ln w="38100">
            <a:solidFill>
              <a:srgbClr val="E35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023523" y="4259523"/>
            <a:ext cx="2196347" cy="2196347"/>
          </a:xfrm>
          <a:prstGeom prst="ellipse">
            <a:avLst/>
          </a:prstGeom>
          <a:noFill/>
          <a:ln w="38100">
            <a:solidFill>
              <a:srgbClr val="E35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113179" y="952988"/>
            <a:ext cx="1404186" cy="1404186"/>
          </a:xfrm>
          <a:prstGeom prst="ellipse">
            <a:avLst/>
          </a:prstGeom>
          <a:noFill/>
          <a:ln w="38100">
            <a:solidFill>
              <a:srgbClr val="E35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778394" y="3667874"/>
            <a:ext cx="2273791" cy="2273791"/>
          </a:xfrm>
          <a:prstGeom prst="ellipse">
            <a:avLst/>
          </a:prstGeom>
          <a:noFill/>
          <a:ln w="38100">
            <a:solidFill>
              <a:srgbClr val="E35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86818" y="1898890"/>
            <a:ext cx="1380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35E63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온도 </a:t>
            </a:r>
            <a:r>
              <a:rPr lang="ko-KR" altLang="en-US" sz="2400" dirty="0" err="1">
                <a:solidFill>
                  <a:srgbClr val="E35E63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챔버</a:t>
            </a:r>
            <a:endParaRPr lang="en-US" altLang="ko-KR" sz="2400" dirty="0">
              <a:solidFill>
                <a:srgbClr val="E35E63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E35E63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59259" y="4988020"/>
            <a:ext cx="1281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E35E63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라즈베리</a:t>
            </a:r>
            <a:endParaRPr lang="en-US" altLang="ko-KR" sz="2400" dirty="0">
              <a:solidFill>
                <a:srgbClr val="E35E63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E35E63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13387" y="4736429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E35E63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아두이노</a:t>
            </a:r>
            <a:endParaRPr lang="ko-KR" altLang="en-US" sz="2400" dirty="0">
              <a:solidFill>
                <a:srgbClr val="E35E63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81552" y="1424248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35E63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센서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121B33-41A9-48A7-A269-E33B8263E3E8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9128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4946394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최종 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2857862-E07A-49AD-B078-87521A609E85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  <p:pic>
        <p:nvPicPr>
          <p:cNvPr id="2" name="PUSH알림 영상">
            <a:hlinkClick r:id="" action="ppaction://media"/>
            <a:extLst>
              <a:ext uri="{FF2B5EF4-FFF2-40B4-BE49-F238E27FC236}">
                <a16:creationId xmlns:a16="http://schemas.microsoft.com/office/drawing/2014/main" id="{F5D036BE-1224-4421-8250-78C78DC95A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146" y="657075"/>
            <a:ext cx="9855734" cy="55438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58C153-62B8-4B35-9078-59C358A72FFE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5405000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최종 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733C48-AA70-4AFC-BDCD-6B9168D14D03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0960A9-095B-4EEC-9D19-3A9400B62B1F}"/>
              </a:ext>
            </a:extLst>
          </p:cNvPr>
          <p:cNvGrpSpPr/>
          <p:nvPr/>
        </p:nvGrpSpPr>
        <p:grpSpPr>
          <a:xfrm>
            <a:off x="2459535" y="782870"/>
            <a:ext cx="9386957" cy="5292260"/>
            <a:chOff x="2528633" y="505323"/>
            <a:chExt cx="9386957" cy="52922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633" y="505325"/>
              <a:ext cx="2976895" cy="529225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112153C-6DE1-4D0D-89AB-3A1AC4EFF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3663" y="505323"/>
              <a:ext cx="2976896" cy="529226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4D932B-0A4D-4A2F-979A-368DFC948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8694" y="505323"/>
              <a:ext cx="2976896" cy="529226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857023-7E73-4EEF-AE09-D89BD7F4AC9D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4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6074058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기대 효과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6ED741-3023-4067-AFD3-C5EF4830D5D1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F31E24-2517-48A1-9F6F-977CC5F23729}"/>
              </a:ext>
            </a:extLst>
          </p:cNvPr>
          <p:cNvGrpSpPr/>
          <p:nvPr/>
        </p:nvGrpSpPr>
        <p:grpSpPr>
          <a:xfrm>
            <a:off x="2844783" y="1277075"/>
            <a:ext cx="8616461" cy="4303850"/>
            <a:chOff x="2913351" y="853985"/>
            <a:chExt cx="8616461" cy="43038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E1A8D9D-86F3-438A-A720-6E482B2F8F38}"/>
                </a:ext>
              </a:extLst>
            </p:cNvPr>
            <p:cNvGrpSpPr/>
            <p:nvPr/>
          </p:nvGrpSpPr>
          <p:grpSpPr>
            <a:xfrm>
              <a:off x="2984685" y="853985"/>
              <a:ext cx="8473795" cy="1785084"/>
              <a:chOff x="2984685" y="853985"/>
              <a:chExt cx="8473795" cy="178508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E492D12-864C-4F7A-8FCC-5446703C4DBB}"/>
                  </a:ext>
                </a:extLst>
              </p:cNvPr>
              <p:cNvSpPr/>
              <p:nvPr/>
            </p:nvSpPr>
            <p:spPr>
              <a:xfrm>
                <a:off x="6985265" y="853985"/>
                <a:ext cx="472634" cy="461666"/>
              </a:xfrm>
              <a:prstGeom prst="rect">
                <a:avLst/>
              </a:prstGeom>
              <a:solidFill>
                <a:srgbClr val="1063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1</a:t>
                </a:r>
                <a:endParaRPr lang="ko-KR" altLang="en-US" sz="3200" dirty="0"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8BD64B-E956-4062-B8BA-CE1437713913}"/>
                  </a:ext>
                </a:extLst>
              </p:cNvPr>
              <p:cNvSpPr txBox="1"/>
              <p:nvPr/>
            </p:nvSpPr>
            <p:spPr>
              <a:xfrm>
                <a:off x="2984685" y="1561851"/>
                <a:ext cx="847379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랜덤으로 일어나는 오작동을 무작정 기다리지 않고</a:t>
                </a:r>
                <a:endPara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 algn="ctr"/>
                <a:r>
                  <a:rPr lang="ko-KR" alt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발생 즉시 알림을 받아 </a:t>
                </a:r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100% </a:t>
                </a:r>
                <a:r>
                  <a:rPr lang="ko-KR" alt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대처 가능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FF1FEDD-9D79-4E31-8FDC-BC6963FE8107}"/>
                </a:ext>
              </a:extLst>
            </p:cNvPr>
            <p:cNvGrpSpPr/>
            <p:nvPr/>
          </p:nvGrpSpPr>
          <p:grpSpPr>
            <a:xfrm>
              <a:off x="2913351" y="3374970"/>
              <a:ext cx="8616461" cy="1782865"/>
              <a:chOff x="2913351" y="3198167"/>
              <a:chExt cx="8616461" cy="178286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E492D12-864C-4F7A-8FCC-5446703C4DBB}"/>
                  </a:ext>
                </a:extLst>
              </p:cNvPr>
              <p:cNvSpPr/>
              <p:nvPr/>
            </p:nvSpPr>
            <p:spPr>
              <a:xfrm>
                <a:off x="6985264" y="3198167"/>
                <a:ext cx="472634" cy="461666"/>
              </a:xfrm>
              <a:prstGeom prst="rect">
                <a:avLst/>
              </a:prstGeom>
              <a:solidFill>
                <a:srgbClr val="1063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2</a:t>
                </a:r>
                <a:endParaRPr lang="ko-KR" altLang="en-US" sz="3200" dirty="0"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0A6D66-14E8-4481-97DE-215CA27C9682}"/>
                  </a:ext>
                </a:extLst>
              </p:cNvPr>
              <p:cNvSpPr txBox="1"/>
              <p:nvPr/>
            </p:nvSpPr>
            <p:spPr>
              <a:xfrm>
                <a:off x="2913351" y="3903814"/>
                <a:ext cx="861646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다른 센서를 추가하여 다른 시스템에서도 적용 가능</a:t>
                </a:r>
                <a:endPara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 algn="ctr"/>
                <a:r>
                  <a:rPr lang="ko-KR" alt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실제로 회사에서도 다방면으로 활용할 예정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589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D75CF2-1092-4289-BEBB-6068ECFDEB2E}"/>
              </a:ext>
            </a:extLst>
          </p:cNvPr>
          <p:cNvGrpSpPr/>
          <p:nvPr/>
        </p:nvGrpSpPr>
        <p:grpSpPr>
          <a:xfrm>
            <a:off x="0" y="340103"/>
            <a:ext cx="6177793" cy="6177793"/>
            <a:chOff x="276833" y="680205"/>
            <a:chExt cx="6177793" cy="617779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03ECCAD-5DDB-437D-8BA3-C08D8242E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833" y="680205"/>
              <a:ext cx="6177793" cy="6177793"/>
            </a:xfrm>
            <a:prstGeom prst="rect">
              <a:avLst/>
            </a:prstGeom>
          </p:spPr>
        </p:pic>
        <p:pic>
          <p:nvPicPr>
            <p:cNvPr id="1026" name="Picture 2" descr="Honeywell">
              <a:extLst>
                <a:ext uri="{FF2B5EF4-FFF2-40B4-BE49-F238E27FC236}">
                  <a16:creationId xmlns:a16="http://schemas.microsoft.com/office/drawing/2014/main" id="{5E95AC11-F3D5-40F9-BFA1-2E8B20761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118" y="3200400"/>
              <a:ext cx="1419225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4CD63-B420-4EFF-94C8-15C47FBFD390}"/>
              </a:ext>
            </a:extLst>
          </p:cNvPr>
          <p:cNvSpPr/>
          <p:nvPr/>
        </p:nvSpPr>
        <p:spPr>
          <a:xfrm>
            <a:off x="0" y="6517896"/>
            <a:ext cx="12192000" cy="340104"/>
          </a:xfrm>
          <a:prstGeom prst="rect">
            <a:avLst/>
          </a:prstGeom>
          <a:solidFill>
            <a:srgbClr val="A2C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B4FF53-5731-441D-A778-A3C753BF3D62}"/>
              </a:ext>
            </a:extLst>
          </p:cNvPr>
          <p:cNvSpPr/>
          <p:nvPr/>
        </p:nvSpPr>
        <p:spPr>
          <a:xfrm>
            <a:off x="0" y="-1"/>
            <a:ext cx="12192000" cy="340104"/>
          </a:xfrm>
          <a:prstGeom prst="rect">
            <a:avLst/>
          </a:prstGeom>
          <a:solidFill>
            <a:srgbClr val="A2C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F1EA7-7E16-4BD1-AF01-F5999CE0F1A6}"/>
              </a:ext>
            </a:extLst>
          </p:cNvPr>
          <p:cNvSpPr txBox="1"/>
          <p:nvPr/>
        </p:nvSpPr>
        <p:spPr>
          <a:xfrm>
            <a:off x="6579909" y="2921169"/>
            <a:ext cx="3616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25455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3130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4CD63-B420-4EFF-94C8-15C47FBFD390}"/>
              </a:ext>
            </a:extLst>
          </p:cNvPr>
          <p:cNvSpPr/>
          <p:nvPr/>
        </p:nvSpPr>
        <p:spPr>
          <a:xfrm>
            <a:off x="0" y="6517896"/>
            <a:ext cx="12192000" cy="340104"/>
          </a:xfrm>
          <a:prstGeom prst="rect">
            <a:avLst/>
          </a:prstGeom>
          <a:solidFill>
            <a:srgbClr val="A2C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B4FF53-5731-441D-A778-A3C753BF3D62}"/>
              </a:ext>
            </a:extLst>
          </p:cNvPr>
          <p:cNvSpPr/>
          <p:nvPr/>
        </p:nvSpPr>
        <p:spPr>
          <a:xfrm>
            <a:off x="0" y="-1"/>
            <a:ext cx="12192000" cy="340104"/>
          </a:xfrm>
          <a:prstGeom prst="rect">
            <a:avLst/>
          </a:prstGeom>
          <a:solidFill>
            <a:srgbClr val="A2C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87635" y="700893"/>
            <a:ext cx="8416731" cy="5456213"/>
            <a:chOff x="1683252" y="700893"/>
            <a:chExt cx="8416731" cy="5456213"/>
          </a:xfrm>
        </p:grpSpPr>
        <p:grpSp>
          <p:nvGrpSpPr>
            <p:cNvPr id="40" name="그룹 39"/>
            <p:cNvGrpSpPr/>
            <p:nvPr/>
          </p:nvGrpSpPr>
          <p:grpSpPr>
            <a:xfrm>
              <a:off x="7099705" y="700893"/>
              <a:ext cx="3000278" cy="5456213"/>
              <a:chOff x="7190869" y="700893"/>
              <a:chExt cx="3000278" cy="5456213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8217530" y="700893"/>
                <a:ext cx="19511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기업 소개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8217530" y="1903364"/>
                <a:ext cx="19736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과제 범위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217530" y="3105835"/>
                <a:ext cx="19575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해결 과정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217530" y="4308306"/>
                <a:ext cx="19672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최종 결과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217530" y="5510775"/>
                <a:ext cx="19623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기대 효과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190869" y="704202"/>
                <a:ext cx="450764" cy="646331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1</a:t>
                </a:r>
                <a:endParaRPr lang="ko-KR" altLang="en-US" sz="36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190869" y="1903364"/>
                <a:ext cx="450764" cy="646331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2</a:t>
                </a:r>
                <a:endParaRPr lang="ko-KR" altLang="en-US" sz="36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190869" y="3105835"/>
                <a:ext cx="450764" cy="646331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3</a:t>
                </a:r>
                <a:endParaRPr lang="ko-KR" altLang="en-US" sz="36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190869" y="4308306"/>
                <a:ext cx="450764" cy="646331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4</a:t>
                </a:r>
                <a:endParaRPr lang="ko-KR" altLang="en-US" sz="36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190869" y="5507466"/>
                <a:ext cx="450764" cy="646331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5</a:t>
                </a:r>
                <a:endParaRPr lang="ko-KR" altLang="en-US" sz="36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683252" y="2967334"/>
              <a:ext cx="37332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CONTENTS</a:t>
              </a:r>
              <a:endParaRPr lang="ko-KR" altLang="en-US" sz="5400" dirty="0">
                <a:solidFill>
                  <a:srgbClr val="E35E6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16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11332" y="0"/>
            <a:ext cx="100806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929225" y="3067210"/>
            <a:ext cx="6444882" cy="2508684"/>
            <a:chOff x="4190065" y="4111432"/>
            <a:chExt cx="6444882" cy="250868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190069" y="4111432"/>
              <a:ext cx="1800519" cy="570919"/>
            </a:xfrm>
            <a:prstGeom prst="roundRect">
              <a:avLst/>
            </a:prstGeom>
            <a:solidFill>
              <a:srgbClr val="254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설립일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190066" y="4757354"/>
              <a:ext cx="1800519" cy="570919"/>
            </a:xfrm>
            <a:prstGeom prst="roundRect">
              <a:avLst/>
            </a:prstGeom>
            <a:solidFill>
              <a:srgbClr val="254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매출액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190066" y="5403276"/>
              <a:ext cx="1800519" cy="570919"/>
            </a:xfrm>
            <a:prstGeom prst="roundRect">
              <a:avLst/>
            </a:prstGeom>
            <a:solidFill>
              <a:srgbClr val="254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사원수</a:t>
              </a: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190065" y="6049197"/>
              <a:ext cx="1800519" cy="570919"/>
            </a:xfrm>
            <a:prstGeom prst="roundRect">
              <a:avLst/>
            </a:prstGeom>
            <a:solidFill>
              <a:srgbClr val="254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주요 사업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86293" y="4135590"/>
              <a:ext cx="2162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2005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년 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11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월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86293" y="4782313"/>
              <a:ext cx="2441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1,291,841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만원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86293" y="5429036"/>
              <a:ext cx="914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81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명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6293" y="6075760"/>
              <a:ext cx="4448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산업용 가스 탐지기 연구 개발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81" y="1274090"/>
            <a:ext cx="5606570" cy="168197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E739DB-B710-46CC-8058-6C39313E0FDC}"/>
              </a:ext>
            </a:extLst>
          </p:cNvPr>
          <p:cNvSpPr/>
          <p:nvPr/>
        </p:nvSpPr>
        <p:spPr>
          <a:xfrm>
            <a:off x="0" y="0"/>
            <a:ext cx="2114026" cy="6858000"/>
          </a:xfrm>
          <a:prstGeom prst="rect">
            <a:avLst/>
          </a:prstGeom>
          <a:solidFill>
            <a:srgbClr val="A2C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2661A-C7E4-4FC1-8CE7-A4561A743718}"/>
              </a:ext>
            </a:extLst>
          </p:cNvPr>
          <p:cNvSpPr txBox="1"/>
          <p:nvPr/>
        </p:nvSpPr>
        <p:spPr>
          <a:xfrm>
            <a:off x="-149808" y="1114447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E35E63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▶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417" y="322277"/>
            <a:ext cx="1755609" cy="584775"/>
          </a:xfrm>
          <a:prstGeom prst="rect">
            <a:avLst/>
          </a:prstGeom>
          <a:solidFill>
            <a:srgbClr val="254552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기업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2EEEA-030A-4F3F-A4C7-C599D41249EC}"/>
              </a:ext>
            </a:extLst>
          </p:cNvPr>
          <p:cNvSpPr txBox="1"/>
          <p:nvPr/>
        </p:nvSpPr>
        <p:spPr>
          <a:xfrm>
            <a:off x="752756" y="1114447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기업 소개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4529" y="1783507"/>
            <a:ext cx="1909497" cy="929721"/>
            <a:chOff x="200488" y="1879658"/>
            <a:chExt cx="1909497" cy="92972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E211F4-D5F9-467D-A2F2-2CCA37909C39}"/>
                </a:ext>
              </a:extLst>
            </p:cNvPr>
            <p:cNvSpPr txBox="1"/>
            <p:nvPr/>
          </p:nvSpPr>
          <p:spPr>
            <a:xfrm>
              <a:off x="200488" y="1879658"/>
              <a:ext cx="1909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기업의 한계점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E211F4-D5F9-467D-A2F2-2CCA37909C39}"/>
                </a:ext>
              </a:extLst>
            </p:cNvPr>
            <p:cNvSpPr txBox="1"/>
            <p:nvPr/>
          </p:nvSpPr>
          <p:spPr>
            <a:xfrm>
              <a:off x="729479" y="2347714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과제 범위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30229D-792C-4867-876E-AEA4DECCEEDA}"/>
              </a:ext>
            </a:extLst>
          </p:cNvPr>
          <p:cNvSpPr txBox="1"/>
          <p:nvPr/>
        </p:nvSpPr>
        <p:spPr>
          <a:xfrm>
            <a:off x="733520" y="2920623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구현 방법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0229D-792C-4867-876E-AEA4DECCEEDA}"/>
              </a:ext>
            </a:extLst>
          </p:cNvPr>
          <p:cNvSpPr txBox="1"/>
          <p:nvPr/>
        </p:nvSpPr>
        <p:spPr>
          <a:xfrm>
            <a:off x="1103813" y="3804738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솔루션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30229D-792C-4867-876E-AEA4DECCEEDA}"/>
              </a:ext>
            </a:extLst>
          </p:cNvPr>
          <p:cNvSpPr txBox="1"/>
          <p:nvPr/>
        </p:nvSpPr>
        <p:spPr>
          <a:xfrm>
            <a:off x="743138" y="6074059"/>
            <a:ext cx="1370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기대 효과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04545" y="4473798"/>
            <a:ext cx="1609481" cy="1392867"/>
            <a:chOff x="507239" y="4581017"/>
            <a:chExt cx="1609481" cy="13928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30229D-792C-4867-876E-AEA4DECCEEDA}"/>
                </a:ext>
              </a:extLst>
            </p:cNvPr>
            <p:cNvSpPr txBox="1"/>
            <p:nvPr/>
          </p:nvSpPr>
          <p:spPr>
            <a:xfrm>
              <a:off x="755450" y="4581017"/>
              <a:ext cx="1361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장비 연결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30229D-792C-4867-876E-AEA4DECCEEDA}"/>
                </a:ext>
              </a:extLst>
            </p:cNvPr>
            <p:cNvSpPr txBox="1"/>
            <p:nvPr/>
          </p:nvSpPr>
          <p:spPr>
            <a:xfrm>
              <a:off x="507239" y="5049073"/>
              <a:ext cx="16065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PUSH 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알림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30229D-792C-4867-876E-AEA4DECCEEDA}"/>
                </a:ext>
              </a:extLst>
            </p:cNvPr>
            <p:cNvSpPr txBox="1"/>
            <p:nvPr/>
          </p:nvSpPr>
          <p:spPr>
            <a:xfrm>
              <a:off x="729479" y="5512219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어플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조작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7537E8-303A-4137-81D2-18A3AFEF50E0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28709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13" name="Picture 4" descr="temperature chamber png에 대한 이미지 검색결과">
            <a:extLst>
              <a:ext uri="{FF2B5EF4-FFF2-40B4-BE49-F238E27FC236}">
                <a16:creationId xmlns:a16="http://schemas.microsoft.com/office/drawing/2014/main" id="{6A8193C4-68A6-4DE5-B64D-7C665360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04" y="612324"/>
            <a:ext cx="3352970" cy="39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관련 이미지">
            <a:extLst>
              <a:ext uri="{FF2B5EF4-FFF2-40B4-BE49-F238E27FC236}">
                <a16:creationId xmlns:a16="http://schemas.microsoft.com/office/drawing/2014/main" id="{BEF486E5-740B-4358-827E-A5C4B81E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49" b="94681" l="9972" r="89934">
                        <a14:foregroundMark x1="29060" y1="9787" x2="37797" y2="4894"/>
                        <a14:foregroundMark x1="37797" y1="4894" x2="47578" y2="3936"/>
                        <a14:foregroundMark x1="47578" y1="3936" x2="66762" y2="7447"/>
                        <a14:foregroundMark x1="66762" y1="7447" x2="68376" y2="8830"/>
                        <a14:foregroundMark x1="70085" y1="5532" x2="32764" y2="4255"/>
                        <a14:foregroundMark x1="32764" y1="4255" x2="30484" y2="4894"/>
                        <a14:foregroundMark x1="32384" y1="86170" x2="38082" y2="94574"/>
                        <a14:foregroundMark x1="38082" y1="94574" x2="47198" y2="94787"/>
                        <a14:foregroundMark x1="47198" y1="94787" x2="56125" y2="94681"/>
                        <a14:foregroundMark x1="56125" y1="94681" x2="69421" y2="90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47" y="1091282"/>
            <a:ext cx="1935003" cy="172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thinking person png에 대한 이미지 검색결과">
            <a:extLst>
              <a:ext uri="{FF2B5EF4-FFF2-40B4-BE49-F238E27FC236}">
                <a16:creationId xmlns:a16="http://schemas.microsoft.com/office/drawing/2014/main" id="{55649DCB-1A5D-4CEB-89C9-BBF3736A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73" y="921753"/>
            <a:ext cx="3195133" cy="319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71369" y="4876773"/>
            <a:ext cx="7563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다양한 온도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습도에서 정상적으로 작동하는지 확인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3771" y="5488013"/>
            <a:ext cx="5107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사람이 계속 들여다보고 있어야 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38856" y="5457236"/>
            <a:ext cx="1643399" cy="584775"/>
          </a:xfrm>
          <a:prstGeom prst="rect">
            <a:avLst/>
          </a:prstGeom>
          <a:solidFill>
            <a:srgbClr val="E35E63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비효율적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1783506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과제 범위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FE3DB0B-8102-4D3B-AB16-9BFD3D98B85F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8822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314462" y="5175918"/>
            <a:ext cx="76771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언제 어디서나 조작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모니터링 할 수 있는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E35E63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원격 제어 시스템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요청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976724" y="789116"/>
            <a:ext cx="8352578" cy="3385441"/>
            <a:chOff x="2595931" y="789116"/>
            <a:chExt cx="8352578" cy="3385441"/>
          </a:xfrm>
        </p:grpSpPr>
        <p:grpSp>
          <p:nvGrpSpPr>
            <p:cNvPr id="2" name="그룹 1"/>
            <p:cNvGrpSpPr/>
            <p:nvPr/>
          </p:nvGrpSpPr>
          <p:grpSpPr>
            <a:xfrm>
              <a:off x="2595931" y="789116"/>
              <a:ext cx="4264615" cy="3385441"/>
              <a:chOff x="2204378" y="1225349"/>
              <a:chExt cx="4264615" cy="3385441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378" y="1225349"/>
                <a:ext cx="4264615" cy="2520000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3290436" y="4087570"/>
                <a:ext cx="21034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라즈베리파이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8428509" y="789116"/>
              <a:ext cx="2520000" cy="3385441"/>
              <a:chOff x="7440654" y="1225349"/>
              <a:chExt cx="2520000" cy="3385441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0654" y="1225349"/>
                <a:ext cx="2520000" cy="2520000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8129023" y="4087570"/>
                <a:ext cx="1143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웹서버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</p:grpSp>
        <p:sp>
          <p:nvSpPr>
            <p:cNvPr id="6" name="왼쪽/오른쪽 화살표 5"/>
            <p:cNvSpPr/>
            <p:nvPr/>
          </p:nvSpPr>
          <p:spPr>
            <a:xfrm>
              <a:off x="6843135" y="3766712"/>
              <a:ext cx="1216058" cy="292469"/>
            </a:xfrm>
            <a:prstGeom prst="leftRightArrow">
              <a:avLst/>
            </a:prstGeom>
            <a:solidFill>
              <a:srgbClr val="E3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109985" y="0"/>
            <a:ext cx="10082015" cy="469099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EDED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54" y="311764"/>
            <a:ext cx="4101119" cy="4101119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1783506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과제 범위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62" name="그룹 61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A539151-0789-4746-A3CF-99D0E9BE196D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56909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33685" y="1529953"/>
            <a:ext cx="9238657" cy="3798095"/>
            <a:chOff x="2558190" y="1359243"/>
            <a:chExt cx="9238657" cy="37980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0FC48D-FAB3-4D13-A1B4-587A7C9ED5B7}"/>
                </a:ext>
              </a:extLst>
            </p:cNvPr>
            <p:cNvSpPr txBox="1"/>
            <p:nvPr/>
          </p:nvSpPr>
          <p:spPr>
            <a:xfrm>
              <a:off x="3084205" y="1359243"/>
              <a:ext cx="87126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온도 </a:t>
              </a:r>
              <a:r>
                <a:rPr lang="ko-KR" altLang="en-US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챔버</a:t>
              </a:r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내부 실시간 모니터링 가능한 카메라 설치</a:t>
              </a:r>
              <a:endPara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0EB161-1332-40B4-A0DF-08174B06C684}"/>
                </a:ext>
              </a:extLst>
            </p:cNvPr>
            <p:cNvSpPr txBox="1"/>
            <p:nvPr/>
          </p:nvSpPr>
          <p:spPr>
            <a:xfrm>
              <a:off x="3084205" y="2965903"/>
              <a:ext cx="83199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가스 탐지기 알림 기능 작동 시 어플리케이션 알림</a:t>
              </a:r>
              <a:endPara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2B7A51-03AC-4E9A-8B76-34B32C3B6749}"/>
                </a:ext>
              </a:extLst>
            </p:cNvPr>
            <p:cNvSpPr txBox="1"/>
            <p:nvPr/>
          </p:nvSpPr>
          <p:spPr>
            <a:xfrm>
              <a:off x="3084428" y="4572563"/>
              <a:ext cx="69990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어플리케이션을 통한 온도 챔버 원격 제어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E492D12-864C-4F7A-8FCC-5446703C4DBB}"/>
                </a:ext>
              </a:extLst>
            </p:cNvPr>
            <p:cNvSpPr/>
            <p:nvPr/>
          </p:nvSpPr>
          <p:spPr>
            <a:xfrm>
              <a:off x="2558190" y="1390021"/>
              <a:ext cx="472634" cy="523220"/>
            </a:xfrm>
            <a:prstGeom prst="rect">
              <a:avLst/>
            </a:prstGeom>
            <a:solidFill>
              <a:srgbClr val="106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1</a:t>
              </a:r>
              <a:endParaRPr lang="ko-KR" altLang="en-US" sz="3200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E492D12-864C-4F7A-8FCC-5446703C4DBB}"/>
                </a:ext>
              </a:extLst>
            </p:cNvPr>
            <p:cNvSpPr/>
            <p:nvPr/>
          </p:nvSpPr>
          <p:spPr>
            <a:xfrm>
              <a:off x="2558190" y="2993751"/>
              <a:ext cx="472634" cy="523220"/>
            </a:xfrm>
            <a:prstGeom prst="rect">
              <a:avLst/>
            </a:prstGeom>
            <a:solidFill>
              <a:srgbClr val="106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2</a:t>
              </a:r>
              <a:endParaRPr lang="ko-KR" altLang="en-US" sz="3200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E492D12-864C-4F7A-8FCC-5446703C4DBB}"/>
                </a:ext>
              </a:extLst>
            </p:cNvPr>
            <p:cNvSpPr/>
            <p:nvPr/>
          </p:nvSpPr>
          <p:spPr>
            <a:xfrm>
              <a:off x="2558190" y="4597481"/>
              <a:ext cx="472634" cy="523220"/>
            </a:xfrm>
            <a:prstGeom prst="rect">
              <a:avLst/>
            </a:prstGeom>
            <a:solidFill>
              <a:srgbClr val="106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3</a:t>
              </a:r>
              <a:endParaRPr lang="ko-KR" altLang="en-US" sz="3200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04651" y="5450665"/>
            <a:ext cx="7314399" cy="523220"/>
            <a:chOff x="3204651" y="5369216"/>
            <a:chExt cx="7314399" cy="523220"/>
          </a:xfrm>
        </p:grpSpPr>
        <p:sp>
          <p:nvSpPr>
            <p:cNvPr id="2" name="TextBox 1"/>
            <p:cNvSpPr txBox="1"/>
            <p:nvPr/>
          </p:nvSpPr>
          <p:spPr>
            <a:xfrm>
              <a:off x="3444998" y="5369216"/>
              <a:ext cx="7074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온도 </a:t>
              </a:r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챔버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조작 대신 </a:t>
              </a:r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아두이노의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LCD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패널 조작</a:t>
              </a:r>
            </a:p>
          </p:txBody>
        </p:sp>
        <p:sp>
          <p:nvSpPr>
            <p:cNvPr id="7" name="갈매기형 수장 6"/>
            <p:cNvSpPr/>
            <p:nvPr/>
          </p:nvSpPr>
          <p:spPr>
            <a:xfrm>
              <a:off x="3204651" y="5424817"/>
              <a:ext cx="236306" cy="412017"/>
            </a:xfrm>
            <a:prstGeom prst="chevron">
              <a:avLst/>
            </a:prstGeom>
            <a:solidFill>
              <a:srgbClr val="E35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2251563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과제 범위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87" name="그룹 86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88" name="그룹 87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90" name="그룹 89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227B58-5292-43BE-94E5-F1AB3006B02C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41015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/>
          <p:cNvGrpSpPr/>
          <p:nvPr/>
        </p:nvGrpSpPr>
        <p:grpSpPr>
          <a:xfrm>
            <a:off x="2963510" y="620982"/>
            <a:ext cx="8379006" cy="5616036"/>
            <a:chOff x="2613440" y="702619"/>
            <a:chExt cx="8379006" cy="5616036"/>
          </a:xfrm>
        </p:grpSpPr>
        <p:sp>
          <p:nvSpPr>
            <p:cNvPr id="35" name="사각형: 둥근 모서리 22">
              <a:extLst>
                <a:ext uri="{FF2B5EF4-FFF2-40B4-BE49-F238E27FC236}">
                  <a16:creationId xmlns:a16="http://schemas.microsoft.com/office/drawing/2014/main" id="{5BB16C95-7930-4E4B-86DF-C68EB5A6984C}"/>
                </a:ext>
              </a:extLst>
            </p:cNvPr>
            <p:cNvSpPr/>
            <p:nvPr/>
          </p:nvSpPr>
          <p:spPr>
            <a:xfrm>
              <a:off x="5041263" y="702619"/>
              <a:ext cx="1953769" cy="510778"/>
            </a:xfrm>
            <a:prstGeom prst="round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카메라 모듈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7401D93-D65B-46E3-B40C-256B4F4AE105}"/>
                </a:ext>
              </a:extLst>
            </p:cNvPr>
            <p:cNvCxnSpPr>
              <a:stCxn id="55" idx="2"/>
              <a:endCxn id="12" idx="0"/>
            </p:cNvCxnSpPr>
            <p:nvPr/>
          </p:nvCxnSpPr>
          <p:spPr>
            <a:xfrm>
              <a:off x="6018148" y="3659533"/>
              <a:ext cx="18742" cy="766037"/>
            </a:xfrm>
            <a:prstGeom prst="line">
              <a:avLst/>
            </a:prstGeom>
            <a:ln w="25400">
              <a:solidFill>
                <a:srgbClr val="E35E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사각형: 둥근 모서리 32">
              <a:extLst>
                <a:ext uri="{FF2B5EF4-FFF2-40B4-BE49-F238E27FC236}">
                  <a16:creationId xmlns:a16="http://schemas.microsoft.com/office/drawing/2014/main" id="{D7431618-666A-49D7-8B69-3A040461A86E}"/>
                </a:ext>
              </a:extLst>
            </p:cNvPr>
            <p:cNvSpPr/>
            <p:nvPr/>
          </p:nvSpPr>
          <p:spPr>
            <a:xfrm>
              <a:off x="2613440" y="4074282"/>
              <a:ext cx="2042779" cy="919401"/>
            </a:xfrm>
            <a:prstGeom prst="round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진동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/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빛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/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소리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센서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55708D9-527B-45BC-9544-632E1CCA0D56}"/>
                </a:ext>
              </a:extLst>
            </p:cNvPr>
            <p:cNvCxnSpPr>
              <a:stCxn id="12" idx="1"/>
            </p:cNvCxnSpPr>
            <p:nvPr/>
          </p:nvCxnSpPr>
          <p:spPr>
            <a:xfrm flipV="1">
              <a:off x="5090347" y="4526529"/>
              <a:ext cx="4041" cy="845584"/>
            </a:xfrm>
            <a:prstGeom prst="line">
              <a:avLst/>
            </a:prstGeom>
            <a:ln w="25400">
              <a:solidFill>
                <a:srgbClr val="E35E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DD73301-7DC1-43FC-BF5B-AA51922A5D48}"/>
                </a:ext>
              </a:extLst>
            </p:cNvPr>
            <p:cNvCxnSpPr>
              <a:stCxn id="55" idx="3"/>
              <a:endCxn id="57" idx="1"/>
            </p:cNvCxnSpPr>
            <p:nvPr/>
          </p:nvCxnSpPr>
          <p:spPr>
            <a:xfrm>
              <a:off x="7010888" y="3072914"/>
              <a:ext cx="635633" cy="2417"/>
            </a:xfrm>
            <a:prstGeom prst="line">
              <a:avLst/>
            </a:prstGeom>
            <a:ln w="25400">
              <a:solidFill>
                <a:srgbClr val="E35E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2FA6A9-CB9A-4857-8AF1-2C8231C486E6}"/>
                </a:ext>
              </a:extLst>
            </p:cNvPr>
            <p:cNvCxnSpPr>
              <a:stCxn id="35" idx="2"/>
              <a:endCxn id="55" idx="0"/>
            </p:cNvCxnSpPr>
            <p:nvPr/>
          </p:nvCxnSpPr>
          <p:spPr>
            <a:xfrm>
              <a:off x="6018148" y="1213397"/>
              <a:ext cx="0" cy="1272898"/>
            </a:xfrm>
            <a:prstGeom prst="line">
              <a:avLst/>
            </a:prstGeom>
            <a:ln w="25400">
              <a:solidFill>
                <a:srgbClr val="E35E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사각형: 둥근 모서리 48">
              <a:extLst>
                <a:ext uri="{FF2B5EF4-FFF2-40B4-BE49-F238E27FC236}">
                  <a16:creationId xmlns:a16="http://schemas.microsoft.com/office/drawing/2014/main" id="{7CF86E8E-B562-4B9D-A3D1-7FFAAFA24C52}"/>
                </a:ext>
              </a:extLst>
            </p:cNvPr>
            <p:cNvSpPr/>
            <p:nvPr/>
          </p:nvSpPr>
          <p:spPr>
            <a:xfrm>
              <a:off x="2803429" y="5125259"/>
              <a:ext cx="1662800" cy="510778"/>
            </a:xfrm>
            <a:prstGeom prst="round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LCD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패널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E25C1D6-8E73-459B-B10F-2C32663E3C8B}"/>
                </a:ext>
              </a:extLst>
            </p:cNvPr>
            <p:cNvCxnSpPr>
              <a:stCxn id="46" idx="3"/>
              <a:endCxn id="12" idx="1"/>
            </p:cNvCxnSpPr>
            <p:nvPr/>
          </p:nvCxnSpPr>
          <p:spPr>
            <a:xfrm flipV="1">
              <a:off x="4466229" y="5372113"/>
              <a:ext cx="624118" cy="8535"/>
            </a:xfrm>
            <a:prstGeom prst="line">
              <a:avLst/>
            </a:prstGeom>
            <a:ln w="25400">
              <a:solidFill>
                <a:srgbClr val="E35E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FE8AA07-B2F7-4641-B896-7135AC51D0D7}"/>
                </a:ext>
              </a:extLst>
            </p:cNvPr>
            <p:cNvSpPr/>
            <p:nvPr/>
          </p:nvSpPr>
          <p:spPr>
            <a:xfrm>
              <a:off x="9183493" y="2491060"/>
              <a:ext cx="1808953" cy="1168539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데이터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베이스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E1B0C1A-495B-48B6-9AC9-EC70A7EB24BE}"/>
                </a:ext>
              </a:extLst>
            </p:cNvPr>
            <p:cNvSpPr/>
            <p:nvPr/>
          </p:nvSpPr>
          <p:spPr>
            <a:xfrm>
              <a:off x="7258669" y="1423946"/>
              <a:ext cx="1953770" cy="649188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웹페이지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45451178-20D0-4B2E-863E-ED71F6C215CF}"/>
                </a:ext>
              </a:extLst>
            </p:cNvPr>
            <p:cNvCxnSpPr>
              <a:stCxn id="52" idx="4"/>
              <a:endCxn id="57" idx="0"/>
            </p:cNvCxnSpPr>
            <p:nvPr/>
          </p:nvCxnSpPr>
          <p:spPr>
            <a:xfrm>
              <a:off x="8235554" y="2073134"/>
              <a:ext cx="3" cy="413161"/>
            </a:xfrm>
            <a:prstGeom prst="line">
              <a:avLst/>
            </a:prstGeom>
            <a:ln w="25400">
              <a:solidFill>
                <a:srgbClr val="E35E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4957BF3-9B81-4D7A-9D73-9F0556577F08}"/>
                </a:ext>
              </a:extLst>
            </p:cNvPr>
            <p:cNvCxnSpPr>
              <a:stCxn id="57" idx="3"/>
              <a:endCxn id="48" idx="2"/>
            </p:cNvCxnSpPr>
            <p:nvPr/>
          </p:nvCxnSpPr>
          <p:spPr>
            <a:xfrm flipV="1">
              <a:off x="8824592" y="3075330"/>
              <a:ext cx="358901" cy="1"/>
            </a:xfrm>
            <a:prstGeom prst="line">
              <a:avLst/>
            </a:prstGeom>
            <a:ln w="25400">
              <a:solidFill>
                <a:srgbClr val="E35E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408" y="2486295"/>
              <a:ext cx="1985480" cy="117323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67169" y="2811304"/>
              <a:ext cx="21034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라즈베리파이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92889" l="4000" r="97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347" y="4425570"/>
              <a:ext cx="1893085" cy="1893085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6927984" y="5450665"/>
              <a:ext cx="1471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아두이노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6521" y="2486295"/>
              <a:ext cx="1178071" cy="1178071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7663923" y="3835410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웹서버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9183493" y="4022146"/>
              <a:ext cx="1795684" cy="1951739"/>
              <a:chOff x="8807857" y="4602530"/>
              <a:chExt cx="1795684" cy="1951739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4168" y="4602530"/>
                <a:ext cx="1303063" cy="1303063"/>
              </a:xfrm>
              <a:prstGeom prst="rect">
                <a:avLst/>
              </a:prstGeom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8807857" y="6031049"/>
                <a:ext cx="17956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안드로이드</a:t>
                </a:r>
              </a:p>
            </p:txBody>
          </p:sp>
        </p:grp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E25C1D6-8E73-459B-B10F-2C32663E3C8B}"/>
                </a:ext>
              </a:extLst>
            </p:cNvPr>
            <p:cNvCxnSpPr>
              <a:stCxn id="40" idx="3"/>
            </p:cNvCxnSpPr>
            <p:nvPr/>
          </p:nvCxnSpPr>
          <p:spPr>
            <a:xfrm flipV="1">
              <a:off x="4656219" y="4526529"/>
              <a:ext cx="430087" cy="7454"/>
            </a:xfrm>
            <a:prstGeom prst="line">
              <a:avLst/>
            </a:prstGeom>
            <a:ln w="25400">
              <a:solidFill>
                <a:srgbClr val="E35E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2920623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해결 과정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74" name="그룹 73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CFE7E11-AA49-45B6-AD15-1A6FD699C0EB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8151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그룹 98"/>
          <p:cNvGrpSpPr/>
          <p:nvPr/>
        </p:nvGrpSpPr>
        <p:grpSpPr>
          <a:xfrm>
            <a:off x="2601383" y="614356"/>
            <a:ext cx="9103260" cy="5629289"/>
            <a:chOff x="2860595" y="457864"/>
            <a:chExt cx="9103260" cy="5629289"/>
          </a:xfrm>
        </p:grpSpPr>
        <p:sp>
          <p:nvSpPr>
            <p:cNvPr id="6" name="사각형: 둥근 모서리 22">
              <a:extLst>
                <a:ext uri="{FF2B5EF4-FFF2-40B4-BE49-F238E27FC236}">
                  <a16:creationId xmlns:a16="http://schemas.microsoft.com/office/drawing/2014/main" id="{5BB16C95-7930-4E4B-86DF-C68EB5A6984C}"/>
                </a:ext>
              </a:extLst>
            </p:cNvPr>
            <p:cNvSpPr/>
            <p:nvPr/>
          </p:nvSpPr>
          <p:spPr>
            <a:xfrm>
              <a:off x="4393893" y="457864"/>
              <a:ext cx="2051995" cy="578882"/>
            </a:xfrm>
            <a:prstGeom prst="round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카메라 모듈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7401D93-D65B-46E3-B40C-256B4F4AE105}"/>
                </a:ext>
              </a:extLst>
            </p:cNvPr>
            <p:cNvCxnSpPr>
              <a:stCxn id="41" idx="2"/>
              <a:endCxn id="54" idx="0"/>
            </p:cNvCxnSpPr>
            <p:nvPr/>
          </p:nvCxnSpPr>
          <p:spPr>
            <a:xfrm flipH="1">
              <a:off x="5427965" y="3060703"/>
              <a:ext cx="1" cy="943095"/>
            </a:xfrm>
            <a:prstGeom prst="line">
              <a:avLst/>
            </a:prstGeom>
            <a:ln w="25400">
              <a:solidFill>
                <a:srgbClr val="E35E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32">
              <a:extLst>
                <a:ext uri="{FF2B5EF4-FFF2-40B4-BE49-F238E27FC236}">
                  <a16:creationId xmlns:a16="http://schemas.microsoft.com/office/drawing/2014/main" id="{D7431618-666A-49D7-8B69-3A040461A86E}"/>
                </a:ext>
              </a:extLst>
            </p:cNvPr>
            <p:cNvSpPr/>
            <p:nvPr/>
          </p:nvSpPr>
          <p:spPr>
            <a:xfrm>
              <a:off x="6769337" y="4517671"/>
              <a:ext cx="2267656" cy="1055608"/>
            </a:xfrm>
            <a:prstGeom prst="round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진동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/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빛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/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소리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센서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55708D9-527B-45BC-9544-632E1CCA0D56}"/>
                </a:ext>
              </a:extLst>
            </p:cNvPr>
            <p:cNvCxnSpPr>
              <a:stCxn id="54" idx="3"/>
              <a:endCxn id="8" idx="1"/>
            </p:cNvCxnSpPr>
            <p:nvPr/>
          </p:nvCxnSpPr>
          <p:spPr>
            <a:xfrm flipV="1">
              <a:off x="6469642" y="5045475"/>
              <a:ext cx="299695" cy="1"/>
            </a:xfrm>
            <a:prstGeom prst="line">
              <a:avLst/>
            </a:prstGeom>
            <a:ln w="25400">
              <a:solidFill>
                <a:srgbClr val="E35E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92FA6A9-CB9A-4857-8AF1-2C8231C486E6}"/>
                </a:ext>
              </a:extLst>
            </p:cNvPr>
            <p:cNvCxnSpPr>
              <a:stCxn id="6" idx="2"/>
              <a:endCxn id="41" idx="0"/>
            </p:cNvCxnSpPr>
            <p:nvPr/>
          </p:nvCxnSpPr>
          <p:spPr>
            <a:xfrm>
              <a:off x="5419891" y="1036746"/>
              <a:ext cx="8075" cy="575144"/>
            </a:xfrm>
            <a:prstGeom prst="line">
              <a:avLst/>
            </a:prstGeom>
            <a:ln w="25400">
              <a:solidFill>
                <a:srgbClr val="E35E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48">
              <a:extLst>
                <a:ext uri="{FF2B5EF4-FFF2-40B4-BE49-F238E27FC236}">
                  <a16:creationId xmlns:a16="http://schemas.microsoft.com/office/drawing/2014/main" id="{7CF86E8E-B562-4B9D-A3D1-7FFAAFA24C52}"/>
                </a:ext>
              </a:extLst>
            </p:cNvPr>
            <p:cNvSpPr/>
            <p:nvPr/>
          </p:nvSpPr>
          <p:spPr>
            <a:xfrm>
              <a:off x="10003571" y="4794500"/>
              <a:ext cx="1918297" cy="1055608"/>
            </a:xfrm>
            <a:prstGeom prst="round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LCD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패널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(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온도 </a:t>
              </a:r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챔버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)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pic>
          <p:nvPicPr>
            <p:cNvPr id="45" name="Picture 4" descr="temperature chamber png에 대한 이미지 검색결과">
              <a:extLst>
                <a:ext uri="{FF2B5EF4-FFF2-40B4-BE49-F238E27FC236}">
                  <a16:creationId xmlns:a16="http://schemas.microsoft.com/office/drawing/2014/main" id="{6A8193C4-68A6-4DE5-B64D-7C6653601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1585" y="2319004"/>
              <a:ext cx="2002270" cy="23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구부러진 연결선 51"/>
            <p:cNvCxnSpPr>
              <a:stCxn id="8" idx="3"/>
              <a:endCxn id="45" idx="1"/>
            </p:cNvCxnSpPr>
            <p:nvPr/>
          </p:nvCxnSpPr>
          <p:spPr>
            <a:xfrm flipV="1">
              <a:off x="9036993" y="3487897"/>
              <a:ext cx="924592" cy="1557578"/>
            </a:xfrm>
            <a:prstGeom prst="curvedConnector3">
              <a:avLst/>
            </a:prstGeom>
            <a:ln>
              <a:solidFill>
                <a:srgbClr val="E35E6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구부러진 연결선 54"/>
            <p:cNvCxnSpPr>
              <a:stCxn id="6" idx="3"/>
              <a:endCxn id="45" idx="0"/>
            </p:cNvCxnSpPr>
            <p:nvPr/>
          </p:nvCxnSpPr>
          <p:spPr>
            <a:xfrm>
              <a:off x="6445888" y="747305"/>
              <a:ext cx="4516832" cy="1571699"/>
            </a:xfrm>
            <a:prstGeom prst="curvedConnector2">
              <a:avLst/>
            </a:prstGeom>
            <a:ln>
              <a:solidFill>
                <a:srgbClr val="E35E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8689729" y="495215"/>
              <a:ext cx="292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E35E63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챔버</a:t>
              </a:r>
              <a:r>
                <a:rPr lang="ko-KR" altLang="en-US" sz="2400" dirty="0">
                  <a:solidFill>
                    <a:srgbClr val="E35E63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내부 실시간 촬영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42648" y="3402770"/>
              <a:ext cx="31053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가스탐지기의</a:t>
              </a:r>
              <a:r>
                <a:rPr lang="en-US" altLang="ko-KR" sz="2400" dirty="0">
                  <a:solidFill>
                    <a:srgbClr val="E35E63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ko-KR" altLang="en-US" sz="2400" dirty="0">
                  <a:solidFill>
                    <a:srgbClr val="E35E63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알림 감지</a:t>
              </a: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047" y="1611890"/>
              <a:ext cx="2451837" cy="144881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860595" y="2845100"/>
              <a:ext cx="2107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라즈베리파이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78" b="92889" l="4000" r="97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287" y="4003798"/>
              <a:ext cx="2083355" cy="2083355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860595" y="5196992"/>
              <a:ext cx="1471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아두이노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cxnSp>
          <p:nvCxnSpPr>
            <p:cNvPr id="95" name="구부러진 연결선 94"/>
            <p:cNvCxnSpPr>
              <a:stCxn id="54" idx="2"/>
              <a:endCxn id="11" idx="2"/>
            </p:cNvCxnSpPr>
            <p:nvPr/>
          </p:nvCxnSpPr>
          <p:spPr>
            <a:xfrm rot="5400000" flipH="1" flipV="1">
              <a:off x="8076819" y="3201253"/>
              <a:ext cx="237045" cy="5534755"/>
            </a:xfrm>
            <a:prstGeom prst="curvedConnector3">
              <a:avLst>
                <a:gd name="adj1" fmla="val -96437"/>
              </a:avLst>
            </a:prstGeom>
            <a:ln w="25400">
              <a:solidFill>
                <a:srgbClr val="E35E63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2920623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해결 과정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101" name="그룹 100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102" name="그룹 101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105" name="그룹 104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ECA910-05B4-49D1-9385-E878148D906C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13384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A761A6CB-6015-42B1-92EB-8A58F1E89E23}"/>
              </a:ext>
            </a:extLst>
          </p:cNvPr>
          <p:cNvSpPr/>
          <p:nvPr/>
        </p:nvSpPr>
        <p:spPr>
          <a:xfrm>
            <a:off x="2114026" y="0"/>
            <a:ext cx="1007797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042927" y="554699"/>
            <a:ext cx="8220173" cy="5748603"/>
            <a:chOff x="3042927" y="569619"/>
            <a:chExt cx="8220173" cy="5748603"/>
          </a:xfrm>
        </p:grpSpPr>
        <p:sp>
          <p:nvSpPr>
            <p:cNvPr id="17" name="사각형: 둥근 모서리 33">
              <a:extLst>
                <a:ext uri="{FF2B5EF4-FFF2-40B4-BE49-F238E27FC236}">
                  <a16:creationId xmlns:a16="http://schemas.microsoft.com/office/drawing/2014/main" id="{4FEADFD1-8664-48FF-B966-9986839B96E3}"/>
                </a:ext>
              </a:extLst>
            </p:cNvPr>
            <p:cNvSpPr/>
            <p:nvPr/>
          </p:nvSpPr>
          <p:spPr>
            <a:xfrm>
              <a:off x="6201290" y="5446371"/>
              <a:ext cx="1903445" cy="871851"/>
            </a:xfrm>
            <a:prstGeom prst="round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안드로이드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3042927" y="1146026"/>
              <a:ext cx="8220173" cy="3548522"/>
            </a:xfrm>
            <a:prstGeom prst="roundRect">
              <a:avLst/>
            </a:prstGeom>
            <a:noFill/>
            <a:ln w="76200"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cxnSp>
          <p:nvCxnSpPr>
            <p:cNvPr id="52" name="구부러진 연결선 51"/>
            <p:cNvCxnSpPr>
              <a:stCxn id="44" idx="4"/>
              <a:endCxn id="17" idx="1"/>
            </p:cNvCxnSpPr>
            <p:nvPr/>
          </p:nvCxnSpPr>
          <p:spPr>
            <a:xfrm rot="16200000" flipH="1">
              <a:off x="4469145" y="4150152"/>
              <a:ext cx="1915924" cy="1548365"/>
            </a:xfrm>
            <a:prstGeom prst="curvedConnector2">
              <a:avLst/>
            </a:prstGeom>
            <a:ln>
              <a:solidFill>
                <a:srgbClr val="DD141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263876" y="521553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통신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75580" y="2110382"/>
              <a:ext cx="7154866" cy="2158947"/>
              <a:chOff x="3581628" y="2224299"/>
              <a:chExt cx="7154866" cy="2158947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40BBF91-381E-4E45-9983-9A3BEFA88CFA}"/>
                  </a:ext>
                </a:extLst>
              </p:cNvPr>
              <p:cNvSpPr/>
              <p:nvPr/>
            </p:nvSpPr>
            <p:spPr>
              <a:xfrm>
                <a:off x="6399090" y="3344544"/>
                <a:ext cx="1816857" cy="735747"/>
              </a:xfrm>
              <a:prstGeom prst="ellipse">
                <a:avLst/>
              </a:prstGeom>
              <a:solidFill>
                <a:srgbClr val="EDE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웹서버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7DD73301-7DC1-43FC-BF5B-AA51922A5D48}"/>
                  </a:ext>
                </a:extLst>
              </p:cNvPr>
              <p:cNvCxnSpPr>
                <a:endCxn id="41" idx="2"/>
              </p:cNvCxnSpPr>
              <p:nvPr/>
            </p:nvCxnSpPr>
            <p:spPr>
              <a:xfrm flipV="1">
                <a:off x="5112446" y="3712418"/>
                <a:ext cx="1286644" cy="4274"/>
              </a:xfrm>
              <a:prstGeom prst="line">
                <a:avLst/>
              </a:prstGeom>
              <a:ln w="25400">
                <a:solidFill>
                  <a:srgbClr val="E35E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FE8AA07-B2F7-4641-B896-7135AC51D0D7}"/>
                  </a:ext>
                </a:extLst>
              </p:cNvPr>
              <p:cNvSpPr/>
              <p:nvPr/>
            </p:nvSpPr>
            <p:spPr>
              <a:xfrm>
                <a:off x="8976899" y="3041590"/>
                <a:ext cx="1759595" cy="1341656"/>
              </a:xfrm>
              <a:prstGeom prst="ellipse">
                <a:avLst/>
              </a:prstGeom>
              <a:solidFill>
                <a:srgbClr val="EDE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데이터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  <a:p>
                <a:pPr algn="ctr"/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베이스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DE1B0C1A-495B-48B6-9AC9-EC70A7EB24BE}"/>
                  </a:ext>
                </a:extLst>
              </p:cNvPr>
              <p:cNvSpPr/>
              <p:nvPr/>
            </p:nvSpPr>
            <p:spPr>
              <a:xfrm>
                <a:off x="3581628" y="3344543"/>
                <a:ext cx="2154689" cy="735747"/>
              </a:xfrm>
              <a:prstGeom prst="ellipse">
                <a:avLst/>
              </a:prstGeom>
              <a:solidFill>
                <a:srgbClr val="EDE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웹페이지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4957BF3-9B81-4D7A-9D73-9F0556577F08}"/>
                  </a:ext>
                </a:extLst>
              </p:cNvPr>
              <p:cNvCxnSpPr>
                <a:stCxn id="41" idx="6"/>
                <a:endCxn id="43" idx="2"/>
              </p:cNvCxnSpPr>
              <p:nvPr/>
            </p:nvCxnSpPr>
            <p:spPr>
              <a:xfrm>
                <a:off x="8215947" y="3712418"/>
                <a:ext cx="760952" cy="0"/>
              </a:xfrm>
              <a:prstGeom prst="line">
                <a:avLst/>
              </a:prstGeom>
              <a:ln w="25400">
                <a:solidFill>
                  <a:srgbClr val="E35E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그룹 8"/>
              <p:cNvGrpSpPr/>
              <p:nvPr/>
            </p:nvGrpSpPr>
            <p:grpSpPr>
              <a:xfrm>
                <a:off x="4858117" y="2224299"/>
                <a:ext cx="4898801" cy="523220"/>
                <a:chOff x="3619071" y="2378902"/>
                <a:chExt cx="4898801" cy="523220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11ADDBB-6383-47B8-AF7D-2BEA09897035}"/>
                    </a:ext>
                  </a:extLst>
                </p:cNvPr>
                <p:cNvSpPr txBox="1"/>
                <p:nvPr/>
              </p:nvSpPr>
              <p:spPr>
                <a:xfrm>
                  <a:off x="3855377" y="2378902"/>
                  <a:ext cx="46624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Apache + PHP + </a:t>
                  </a:r>
                  <a:r>
                    <a:rPr lang="en-US" altLang="ko-KR" sz="28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Mysql</a:t>
                  </a:r>
                  <a:r>
                    <a:rPr lang="en-US" altLang="ko-KR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</a:t>
                  </a:r>
                  <a:r>
                    <a:rPr lang="ko-KR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구축</a:t>
                  </a:r>
                </a:p>
              </p:txBody>
            </p:sp>
            <p:sp>
              <p:nvSpPr>
                <p:cNvPr id="76" name="갈매기형 수장 75"/>
                <p:cNvSpPr/>
                <p:nvPr/>
              </p:nvSpPr>
              <p:spPr>
                <a:xfrm>
                  <a:off x="3619071" y="2434503"/>
                  <a:ext cx="236306" cy="412017"/>
                </a:xfrm>
                <a:prstGeom prst="chevron">
                  <a:avLst/>
                </a:prstGeom>
                <a:solidFill>
                  <a:srgbClr val="E35E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0" name="사각형: 둥근 모서리 1">
              <a:extLst>
                <a:ext uri="{FF2B5EF4-FFF2-40B4-BE49-F238E27FC236}">
                  <a16:creationId xmlns:a16="http://schemas.microsoft.com/office/drawing/2014/main" id="{C9A04DE2-AD12-4AC7-A98F-AA496C27A526}"/>
                </a:ext>
              </a:extLst>
            </p:cNvPr>
            <p:cNvSpPr/>
            <p:nvPr/>
          </p:nvSpPr>
          <p:spPr>
            <a:xfrm>
              <a:off x="6042007" y="569619"/>
              <a:ext cx="2222013" cy="1115544"/>
            </a:xfrm>
            <a:prstGeom prst="round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라즈베리파이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-149808" y="0"/>
            <a:ext cx="2263834" cy="6858000"/>
            <a:chOff x="-149808" y="0"/>
            <a:chExt cx="2263834" cy="6858000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DEE739DB-B710-46CC-8058-6C39313E0FDC}"/>
                </a:ext>
              </a:extLst>
            </p:cNvPr>
            <p:cNvSpPr/>
            <p:nvPr/>
          </p:nvSpPr>
          <p:spPr>
            <a:xfrm>
              <a:off x="0" y="0"/>
              <a:ext cx="2114026" cy="6858000"/>
            </a:xfrm>
            <a:prstGeom prst="rect">
              <a:avLst/>
            </a:prstGeom>
            <a:solidFill>
              <a:srgbClr val="A2C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8D2661A-C7E4-4FC1-8CE7-A4561A743718}"/>
                </a:ext>
              </a:extLst>
            </p:cNvPr>
            <p:cNvSpPr txBox="1"/>
            <p:nvPr/>
          </p:nvSpPr>
          <p:spPr>
            <a:xfrm>
              <a:off x="-149808" y="2920623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E35E63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▶</a:t>
              </a: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204529" y="322277"/>
              <a:ext cx="1909497" cy="6213447"/>
              <a:chOff x="204529" y="405342"/>
              <a:chExt cx="1909497" cy="6213447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358417" y="405342"/>
                <a:ext cx="1755609" cy="584775"/>
              </a:xfrm>
              <a:prstGeom prst="rect">
                <a:avLst/>
              </a:prstGeom>
              <a:solidFill>
                <a:srgbClr val="254552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ko-KR" altLang="en-US" sz="3200" dirty="0">
                    <a:solidFill>
                      <a:schemeClr val="bg1"/>
                    </a:solidFill>
                    <a:latin typeface="a타이틀고딕3" panose="02020600000000000000" pitchFamily="18" charset="-127"/>
                    <a:ea typeface="a타이틀고딕3" panose="02020600000000000000" pitchFamily="18" charset="-127"/>
                  </a:rPr>
                  <a:t>해결 과정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762EEEA-030A-4F3F-A4C7-C599D41249EC}"/>
                  </a:ext>
                </a:extLst>
              </p:cNvPr>
              <p:cNvSpPr txBox="1"/>
              <p:nvPr/>
            </p:nvSpPr>
            <p:spPr>
              <a:xfrm>
                <a:off x="752756" y="1197512"/>
                <a:ext cx="1361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기업 소개</a:t>
                </a:r>
              </a:p>
            </p:txBody>
          </p:sp>
          <p:grpSp>
            <p:nvGrpSpPr>
              <p:cNvPr id="100" name="그룹 99"/>
              <p:cNvGrpSpPr/>
              <p:nvPr/>
            </p:nvGrpSpPr>
            <p:grpSpPr>
              <a:xfrm>
                <a:off x="204529" y="1866572"/>
                <a:ext cx="1909497" cy="929721"/>
                <a:chOff x="200488" y="1879658"/>
                <a:chExt cx="1909497" cy="929721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200488" y="1879658"/>
                  <a:ext cx="19094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기업의 한계점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6E211F4-D5F9-467D-A2F2-2CCA37909C39}"/>
                    </a:ext>
                  </a:extLst>
                </p:cNvPr>
                <p:cNvSpPr txBox="1"/>
                <p:nvPr/>
              </p:nvSpPr>
              <p:spPr>
                <a:xfrm>
                  <a:off x="729479" y="2347714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과제 범위</a:t>
                  </a:r>
                </a:p>
              </p:txBody>
            </p:sp>
          </p:grpSp>
          <p:grpSp>
            <p:nvGrpSpPr>
              <p:cNvPr id="101" name="그룹 100"/>
              <p:cNvGrpSpPr/>
              <p:nvPr/>
            </p:nvGrpSpPr>
            <p:grpSpPr>
              <a:xfrm>
                <a:off x="733520" y="3003688"/>
                <a:ext cx="1380506" cy="1345780"/>
                <a:chOff x="729479" y="3048092"/>
                <a:chExt cx="1380506" cy="1345780"/>
              </a:xfrm>
            </p:grpSpPr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3048092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타이틀고딕3" panose="02020600000000000000" pitchFamily="18" charset="-127"/>
                      <a:ea typeface="a타이틀고딕3" panose="02020600000000000000" pitchFamily="18" charset="-127"/>
                    </a:rPr>
                    <a:t>구현 방법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1099772" y="3932207"/>
                  <a:ext cx="10102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솔루션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430229D-792C-4867-876E-AEA4DECCEEDA}"/>
                  </a:ext>
                </a:extLst>
              </p:cNvPr>
              <p:cNvSpPr txBox="1"/>
              <p:nvPr/>
            </p:nvSpPr>
            <p:spPr>
              <a:xfrm>
                <a:off x="743138" y="6157124"/>
                <a:ext cx="13708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</a:rPr>
                  <a:t>기대 효과</a:t>
                </a: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504545" y="4556863"/>
                <a:ext cx="1609481" cy="1392867"/>
                <a:chOff x="507239" y="4581017"/>
                <a:chExt cx="1609481" cy="1392867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55450" y="4581017"/>
                  <a:ext cx="13612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장비 연결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507239" y="5049073"/>
                  <a:ext cx="16065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PUSH 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알림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430229D-792C-4867-876E-AEA4DECCEEDA}"/>
                    </a:ext>
                  </a:extLst>
                </p:cNvPr>
                <p:cNvSpPr txBox="1"/>
                <p:nvPr/>
              </p:nvSpPr>
              <p:spPr>
                <a:xfrm>
                  <a:off x="729479" y="5512219"/>
                  <a:ext cx="13805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어플</a:t>
                  </a:r>
                  <a:r>
                    <a:rPr lang="ko-KR" altLang="en-US" sz="2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조작</a:t>
                  </a:r>
                </a:p>
              </p:txBody>
            </p:sp>
          </p:grp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840F606-30F0-4885-9587-75E77228A67D}"/>
              </a:ext>
            </a:extLst>
          </p:cNvPr>
          <p:cNvSpPr txBox="1"/>
          <p:nvPr/>
        </p:nvSpPr>
        <p:spPr>
          <a:xfrm>
            <a:off x="739932" y="3362680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41979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DD1413"/>
          </a:solidFill>
          <a:headEnd type="none" w="med" len="med"/>
          <a:tailEnd type="arrow" w="med" len="med"/>
        </a:ln>
      </a:spPr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605</Words>
  <Application>Microsoft Office PowerPoint</Application>
  <PresentationFormat>와이드스크린</PresentationFormat>
  <Paragraphs>277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a타이틀고딕2</vt:lpstr>
      <vt:lpstr>a타이틀고딕3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새이</dc:creator>
  <cp:lastModifiedBy>새이</cp:lastModifiedBy>
  <cp:revision>200</cp:revision>
  <dcterms:created xsi:type="dcterms:W3CDTF">2017-11-21T07:57:27Z</dcterms:created>
  <dcterms:modified xsi:type="dcterms:W3CDTF">2017-12-06T22:43:53Z</dcterms:modified>
</cp:coreProperties>
</file>